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1" r:id="rId6"/>
    <p:sldId id="260" r:id="rId7"/>
    <p:sldId id="262" r:id="rId8"/>
    <p:sldId id="268"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p:restoredTop sz="94674"/>
  </p:normalViewPr>
  <p:slideViewPr>
    <p:cSldViewPr snapToGrid="0" snapToObjects="1">
      <p:cViewPr varScale="1">
        <p:scale>
          <a:sx n="115" d="100"/>
          <a:sy n="115" d="100"/>
        </p:scale>
        <p:origin x="24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10/29/19</a:t>
            </a:fld>
            <a:endParaRPr lang="en-US" dirty="0"/>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10/29/19</a:t>
            </a:fld>
            <a:endParaRPr lang="en-US" dirty="0"/>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dirty="0"/>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vision.com/webinars/Countries%20of%20the%20world.xls" TargetMode="External"/><Relationship Id="rId2" Type="http://schemas.openxmlformats.org/officeDocument/2006/relationships/hyperlink" Target="https://www.kaggle.com/srikantsahu/co2-and-ghg-emission-data/download"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riki.shinyapps.io/shinydashboar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147995" y="3799470"/>
            <a:ext cx="10025528" cy="2130867"/>
          </a:xfrm>
        </p:spPr>
        <p:txBody>
          <a:bodyPr>
            <a:normAutofit fontScale="90000"/>
          </a:bodyPr>
          <a:lstStyle/>
          <a:p>
            <a:pPr algn="just">
              <a:lnSpc>
                <a:spcPct val="100000"/>
              </a:lnSpc>
            </a:pPr>
            <a:r>
              <a:rPr lang="en-US" b="1" dirty="0"/>
              <a:t>World </a:t>
            </a:r>
            <a:r>
              <a:rPr lang="en-US" b="1" dirty="0">
                <a:solidFill>
                  <a:srgbClr val="FF0000"/>
                </a:solidFill>
              </a:rPr>
              <a:t>G</a:t>
            </a:r>
            <a:r>
              <a:rPr lang="en-US" b="1" dirty="0"/>
              <a:t>reen </a:t>
            </a:r>
            <a:r>
              <a:rPr lang="en-US" b="1" dirty="0">
                <a:solidFill>
                  <a:srgbClr val="FF0000"/>
                </a:solidFill>
              </a:rPr>
              <a:t>H</a:t>
            </a:r>
            <a:r>
              <a:rPr lang="en-US" b="1" dirty="0"/>
              <a:t>ouse </a:t>
            </a:r>
            <a:r>
              <a:rPr lang="en-US" b="1" dirty="0">
                <a:solidFill>
                  <a:srgbClr val="FF0000"/>
                </a:solidFill>
              </a:rPr>
              <a:t>G</a:t>
            </a:r>
            <a:r>
              <a:rPr lang="en-US" b="1" dirty="0"/>
              <a:t>ases Emission</a:t>
            </a:r>
            <a:br>
              <a:rPr lang="en-US" b="1" dirty="0"/>
            </a:br>
            <a:r>
              <a:rPr lang="en-US" b="1" dirty="0"/>
              <a:t>Visualization</a:t>
            </a:r>
          </a:p>
        </p:txBody>
      </p:sp>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pic>
        <p:nvPicPr>
          <p:cNvPr id="3" name="Picture 2">
            <a:extLst>
              <a:ext uri="{FF2B5EF4-FFF2-40B4-BE49-F238E27FC236}">
                <a16:creationId xmlns:a16="http://schemas.microsoft.com/office/drawing/2014/main" id="{B75D31A0-CE08-5D47-B5FD-FAD8D4F6F752}"/>
              </a:ext>
            </a:extLst>
          </p:cNvPr>
          <p:cNvPicPr>
            <a:picLocks noChangeAspect="1"/>
          </p:cNvPicPr>
          <p:nvPr/>
        </p:nvPicPr>
        <p:blipFill>
          <a:blip r:embed="rId2"/>
          <a:stretch>
            <a:fillRect/>
          </a:stretch>
        </p:blipFill>
        <p:spPr>
          <a:xfrm>
            <a:off x="1224196" y="818313"/>
            <a:ext cx="4403718" cy="2971937"/>
          </a:xfrm>
          <a:prstGeom prst="rect">
            <a:avLst/>
          </a:prstGeom>
        </p:spPr>
      </p:pic>
    </p:spTree>
    <p:extLst>
      <p:ext uri="{BB962C8B-B14F-4D97-AF65-F5344CB8AC3E}">
        <p14:creationId xmlns:p14="http://schemas.microsoft.com/office/powerpoint/2010/main" val="4201088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196A-8FF6-804B-B439-BCECF6E94A1D}"/>
              </a:ext>
            </a:extLst>
          </p:cNvPr>
          <p:cNvSpPr>
            <a:spLocks noGrp="1"/>
          </p:cNvSpPr>
          <p:nvPr>
            <p:ph type="title"/>
          </p:nvPr>
        </p:nvSpPr>
        <p:spPr>
          <a:xfrm>
            <a:off x="838200" y="655057"/>
            <a:ext cx="10515600" cy="1325563"/>
          </a:xfrm>
        </p:spPr>
        <p:txBody>
          <a:bodyPr/>
          <a:lstStyle/>
          <a:p>
            <a:r>
              <a:rPr lang="en-US" b="1" dirty="0"/>
              <a:t>COUNTRIES NOT RESPOND POSITIVE IN LAST 5 YEARS (2013-2017)</a:t>
            </a:r>
          </a:p>
        </p:txBody>
      </p:sp>
      <p:sp>
        <p:nvSpPr>
          <p:cNvPr id="3" name="Content Placeholder 2">
            <a:extLst>
              <a:ext uri="{FF2B5EF4-FFF2-40B4-BE49-F238E27FC236}">
                <a16:creationId xmlns:a16="http://schemas.microsoft.com/office/drawing/2014/main" id="{464D3A19-8649-AF43-A831-53455FF59D46}"/>
              </a:ext>
            </a:extLst>
          </p:cNvPr>
          <p:cNvSpPr>
            <a:spLocks noGrp="1"/>
          </p:cNvSpPr>
          <p:nvPr>
            <p:ph idx="1"/>
          </p:nvPr>
        </p:nvSpPr>
        <p:spPr>
          <a:xfrm>
            <a:off x="6096000" y="2628512"/>
            <a:ext cx="4910254" cy="3101666"/>
          </a:xfrm>
        </p:spPr>
        <p:txBody>
          <a:bodyPr>
            <a:normAutofit/>
          </a:bodyPr>
          <a:lstStyle/>
          <a:p>
            <a:r>
              <a:rPr lang="en-US" dirty="0"/>
              <a:t>UNITED STATE</a:t>
            </a:r>
          </a:p>
          <a:p>
            <a:r>
              <a:rPr lang="en-US" dirty="0"/>
              <a:t>INDIA</a:t>
            </a:r>
          </a:p>
          <a:p>
            <a:r>
              <a:rPr lang="en-US" dirty="0"/>
              <a:t>JAPAN</a:t>
            </a:r>
          </a:p>
          <a:p>
            <a:r>
              <a:rPr lang="en-US" dirty="0"/>
              <a:t>GERMANY</a:t>
            </a:r>
          </a:p>
          <a:p>
            <a:r>
              <a:rPr lang="en-US" dirty="0">
                <a:solidFill>
                  <a:srgbClr val="333333"/>
                </a:solidFill>
              </a:rPr>
              <a:t>SAUDI ARABIA</a:t>
            </a:r>
          </a:p>
          <a:p>
            <a:r>
              <a:rPr lang="en-US" dirty="0">
                <a:solidFill>
                  <a:srgbClr val="333333"/>
                </a:solidFill>
              </a:rPr>
              <a:t>UNITED KINGDOM</a:t>
            </a:r>
          </a:p>
        </p:txBody>
      </p:sp>
      <p:pic>
        <p:nvPicPr>
          <p:cNvPr id="6" name="Picture 5">
            <a:extLst>
              <a:ext uri="{FF2B5EF4-FFF2-40B4-BE49-F238E27FC236}">
                <a16:creationId xmlns:a16="http://schemas.microsoft.com/office/drawing/2014/main" id="{5B68B479-E8E3-6C4B-A1D5-68DFDFDDAEDB}"/>
              </a:ext>
            </a:extLst>
          </p:cNvPr>
          <p:cNvPicPr>
            <a:picLocks noChangeAspect="1"/>
          </p:cNvPicPr>
          <p:nvPr/>
        </p:nvPicPr>
        <p:blipFill>
          <a:blip r:embed="rId2"/>
          <a:stretch>
            <a:fillRect/>
          </a:stretch>
        </p:blipFill>
        <p:spPr>
          <a:xfrm>
            <a:off x="980938" y="2602222"/>
            <a:ext cx="4645134" cy="3090436"/>
          </a:xfrm>
          <a:prstGeom prst="rect">
            <a:avLst/>
          </a:prstGeom>
        </p:spPr>
      </p:pic>
    </p:spTree>
    <p:extLst>
      <p:ext uri="{BB962C8B-B14F-4D97-AF65-F5344CB8AC3E}">
        <p14:creationId xmlns:p14="http://schemas.microsoft.com/office/powerpoint/2010/main" val="364754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55F8-0F46-A640-9E03-56D9F1F4E181}"/>
              </a:ext>
            </a:extLst>
          </p:cNvPr>
          <p:cNvSpPr>
            <a:spLocks noGrp="1"/>
          </p:cNvSpPr>
          <p:nvPr>
            <p:ph type="title"/>
          </p:nvPr>
        </p:nvSpPr>
        <p:spPr>
          <a:xfrm>
            <a:off x="838200" y="2453269"/>
            <a:ext cx="10515600" cy="1103971"/>
          </a:xfrm>
        </p:spPr>
        <p:txBody>
          <a:bodyPr>
            <a:normAutofit/>
          </a:bodyPr>
          <a:lstStyle/>
          <a:p>
            <a:pPr algn="ctr"/>
            <a:r>
              <a:rPr lang="en-US" sz="7200" b="1" dirty="0"/>
              <a:t>THANK YOU</a:t>
            </a:r>
          </a:p>
        </p:txBody>
      </p:sp>
    </p:spTree>
    <p:extLst>
      <p:ext uri="{BB962C8B-B14F-4D97-AF65-F5344CB8AC3E}">
        <p14:creationId xmlns:p14="http://schemas.microsoft.com/office/powerpoint/2010/main" val="332687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a:xfrm>
            <a:off x="4060372" y="1881188"/>
            <a:ext cx="7293428" cy="4018869"/>
          </a:xfrm>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Shiny project, I choose to visualize Greenhouse gases emissions which is a great cause of the global warming.</a:t>
            </a:r>
          </a:p>
        </p:txBody>
      </p:sp>
      <p:pic>
        <p:nvPicPr>
          <p:cNvPr id="5" name="Picture 4">
            <a:extLst>
              <a:ext uri="{FF2B5EF4-FFF2-40B4-BE49-F238E27FC236}">
                <a16:creationId xmlns:a16="http://schemas.microsoft.com/office/drawing/2014/main" id="{321FDDE8-375F-3042-8B7E-B1C189E011ED}"/>
              </a:ext>
            </a:extLst>
          </p:cNvPr>
          <p:cNvPicPr>
            <a:picLocks noChangeAspect="1"/>
          </p:cNvPicPr>
          <p:nvPr/>
        </p:nvPicPr>
        <p:blipFill>
          <a:blip r:embed="rId2"/>
          <a:stretch>
            <a:fillRect/>
          </a:stretch>
        </p:blipFill>
        <p:spPr>
          <a:xfrm>
            <a:off x="838200" y="2514600"/>
            <a:ext cx="2868245" cy="1997528"/>
          </a:xfrm>
          <a:prstGeom prst="rect">
            <a:avLst/>
          </a:prstGeom>
        </p:spPr>
      </p:pic>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WHY THIS PROJECT</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a:xfrm>
            <a:off x="5519057" y="1690688"/>
            <a:ext cx="5834743" cy="4064000"/>
          </a:xfrm>
        </p:spPr>
        <p:txBody>
          <a:bodyPr>
            <a:normAutofit lnSpcReduction="10000"/>
          </a:bodyPr>
          <a:lstStyle/>
          <a:p>
            <a:pPr marL="0" indent="0" algn="just">
              <a:lnSpc>
                <a:spcPct val="120000"/>
              </a:lnSpc>
              <a:buNone/>
            </a:pPr>
            <a:r>
              <a:rPr lang="en-US" dirty="0"/>
              <a:t>Greenhouse gases surround the Earth like a blanket. As we use burn more coal, natural gas, and oil, the blanket becomes excessively thick, dense, and less likely to allow heat to escape. Heat gets trapped inside the blanket of greenhouse gases and the Earth becomes too warm.</a:t>
            </a:r>
          </a:p>
        </p:txBody>
      </p:sp>
      <p:pic>
        <p:nvPicPr>
          <p:cNvPr id="5" name="Picture 4">
            <a:extLst>
              <a:ext uri="{FF2B5EF4-FFF2-40B4-BE49-F238E27FC236}">
                <a16:creationId xmlns:a16="http://schemas.microsoft.com/office/drawing/2014/main" id="{C0970E28-1C89-644E-901E-D9D1D54382F8}"/>
              </a:ext>
            </a:extLst>
          </p:cNvPr>
          <p:cNvPicPr>
            <a:picLocks noChangeAspect="1"/>
          </p:cNvPicPr>
          <p:nvPr/>
        </p:nvPicPr>
        <p:blipFill>
          <a:blip r:embed="rId2"/>
          <a:stretch>
            <a:fillRect/>
          </a:stretch>
        </p:blipFill>
        <p:spPr>
          <a:xfrm>
            <a:off x="936174" y="1830685"/>
            <a:ext cx="4234541" cy="2974678"/>
          </a:xfrm>
          <a:prstGeom prst="rect">
            <a:avLst/>
          </a:prstGeom>
        </p:spPr>
      </p:pic>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solidFill>
                  <a:srgbClr val="FF0000"/>
                </a:solidFill>
              </a:rPr>
              <a:t>DATA </a:t>
            </a:r>
            <a:r>
              <a:rPr lang="en-US" b="1" dirty="0"/>
              <a:t>SOURCE</a:t>
            </a:r>
            <a:endParaRPr lang="en-US" b="1" dirty="0">
              <a:solidFill>
                <a:srgbClr val="FF0000"/>
              </a:solidFill>
            </a:endParaRP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a:xfrm>
            <a:off x="4684487" y="1738654"/>
            <a:ext cx="6923315" cy="2629920"/>
          </a:xfrm>
        </p:spPr>
        <p:txBody>
          <a:bodyPr>
            <a:normAutofit/>
          </a:bodyPr>
          <a:lstStyle/>
          <a:p>
            <a:pPr marL="0" indent="0" algn="just">
              <a:lnSpc>
                <a:spcPct val="150000"/>
              </a:lnSpc>
              <a:buNone/>
            </a:pPr>
            <a:r>
              <a:rPr lang="en-US" dirty="0"/>
              <a:t>1.	</a:t>
            </a:r>
            <a:r>
              <a:rPr lang="en-US" dirty="0" err="1"/>
              <a:t>Kaggle.com</a:t>
            </a:r>
            <a:endParaRPr lang="en-US" dirty="0"/>
          </a:p>
          <a:p>
            <a:pPr marL="0" indent="0" algn="just">
              <a:lnSpc>
                <a:spcPct val="150000"/>
              </a:lnSpc>
              <a:buNone/>
            </a:pPr>
            <a:r>
              <a:rPr lang="en-US" dirty="0"/>
              <a:t>2.	The Global Social Change Research 	Project, The US Government</a:t>
            </a:r>
          </a:p>
        </p:txBody>
      </p:sp>
      <p:sp>
        <p:nvSpPr>
          <p:cNvPr id="5" name="TextBox 4">
            <a:extLst>
              <a:ext uri="{FF2B5EF4-FFF2-40B4-BE49-F238E27FC236}">
                <a16:creationId xmlns:a16="http://schemas.microsoft.com/office/drawing/2014/main" id="{A863A655-4B9B-B342-88E0-D404C63AD1B4}"/>
              </a:ext>
            </a:extLst>
          </p:cNvPr>
          <p:cNvSpPr txBox="1"/>
          <p:nvPr/>
        </p:nvSpPr>
        <p:spPr>
          <a:xfrm>
            <a:off x="838200" y="4855029"/>
            <a:ext cx="9851571" cy="1200329"/>
          </a:xfrm>
          <a:prstGeom prst="rect">
            <a:avLst/>
          </a:prstGeom>
          <a:noFill/>
        </p:spPr>
        <p:txBody>
          <a:bodyPr wrap="square" rtlCol="0">
            <a:spAutoFit/>
          </a:bodyPr>
          <a:lstStyle/>
          <a:p>
            <a:r>
              <a:rPr lang="en-US" u="sng" dirty="0">
                <a:hlinkClick r:id="rId2"/>
              </a:rPr>
              <a:t>https://www.kaggle.com/srikantsahu/co2-and-ghg-emission-data/download</a:t>
            </a:r>
            <a:endParaRPr lang="en-US" u="sng" dirty="0"/>
          </a:p>
          <a:p>
            <a:endParaRPr lang="en-US" dirty="0"/>
          </a:p>
          <a:p>
            <a:r>
              <a:rPr lang="en-US" dirty="0">
                <a:hlinkClick r:id="rId3"/>
              </a:rPr>
              <a:t>http://www.statvision.com/webinars/Countries%20of%20the%20world.xls</a:t>
            </a:r>
            <a:endParaRPr lang="en-US" dirty="0"/>
          </a:p>
          <a:p>
            <a:endParaRPr lang="en-US" dirty="0"/>
          </a:p>
        </p:txBody>
      </p:sp>
      <p:pic>
        <p:nvPicPr>
          <p:cNvPr id="6" name="Picture 5">
            <a:extLst>
              <a:ext uri="{FF2B5EF4-FFF2-40B4-BE49-F238E27FC236}">
                <a16:creationId xmlns:a16="http://schemas.microsoft.com/office/drawing/2014/main" id="{16BE1642-0D50-9741-8C86-5115F7442EA5}"/>
              </a:ext>
            </a:extLst>
          </p:cNvPr>
          <p:cNvPicPr>
            <a:picLocks noChangeAspect="1"/>
          </p:cNvPicPr>
          <p:nvPr/>
        </p:nvPicPr>
        <p:blipFill>
          <a:blip r:embed="rId4"/>
          <a:stretch>
            <a:fillRect/>
          </a:stretch>
        </p:blipFill>
        <p:spPr>
          <a:xfrm>
            <a:off x="903514" y="1844109"/>
            <a:ext cx="3142343" cy="2356757"/>
          </a:xfrm>
          <a:prstGeom prst="rect">
            <a:avLst/>
          </a:prstGeom>
        </p:spPr>
      </p:pic>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9168523" y="1483860"/>
            <a:ext cx="2417760" cy="3360283"/>
          </a:xfrm>
        </p:spPr>
        <p:txBody>
          <a:bodyPr>
            <a:normAutofit/>
          </a:bodyPr>
          <a:lstStyle/>
          <a:p>
            <a:pPr marL="0" indent="0">
              <a:lnSpc>
                <a:spcPct val="150000"/>
              </a:lnSpc>
              <a:buNone/>
            </a:pPr>
            <a:r>
              <a:rPr lang="en-US" dirty="0"/>
              <a:t>From Global Social Change Research Project, The US Government</a:t>
            </a:r>
          </a:p>
        </p:txBody>
      </p:sp>
      <p:pic>
        <p:nvPicPr>
          <p:cNvPr id="6" name="Picture 5">
            <a:extLst>
              <a:ext uri="{FF2B5EF4-FFF2-40B4-BE49-F238E27FC236}">
                <a16:creationId xmlns:a16="http://schemas.microsoft.com/office/drawing/2014/main" id="{8BA9B9A9-532C-FD4A-BBE5-3CA2A19B583C}"/>
              </a:ext>
            </a:extLst>
          </p:cNvPr>
          <p:cNvPicPr>
            <a:picLocks noChangeAspect="1"/>
          </p:cNvPicPr>
          <p:nvPr/>
        </p:nvPicPr>
        <p:blipFill>
          <a:blip r:embed="rId2"/>
          <a:stretch>
            <a:fillRect/>
          </a:stretch>
        </p:blipFill>
        <p:spPr>
          <a:xfrm>
            <a:off x="583944" y="1344855"/>
            <a:ext cx="8354503" cy="5148020"/>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8809641" y="1632857"/>
            <a:ext cx="2951634" cy="616179"/>
          </a:xfrm>
        </p:spPr>
        <p:txBody>
          <a:bodyPr>
            <a:normAutofit fontScale="92500" lnSpcReduction="10000"/>
          </a:bodyPr>
          <a:lstStyle/>
          <a:p>
            <a:pPr marL="0" indent="0" algn="just">
              <a:lnSpc>
                <a:spcPct val="150000"/>
              </a:lnSpc>
              <a:buNone/>
            </a:pPr>
            <a:r>
              <a:rPr lang="en-US" dirty="0"/>
              <a:t>From </a:t>
            </a:r>
            <a:r>
              <a:rPr lang="en-US" dirty="0" err="1"/>
              <a:t>Kaggle.com</a:t>
            </a:r>
            <a:endParaRPr lang="en-US" dirty="0"/>
          </a:p>
        </p:txBody>
      </p:sp>
      <p:pic>
        <p:nvPicPr>
          <p:cNvPr id="5" name="Picture 4">
            <a:extLst>
              <a:ext uri="{FF2B5EF4-FFF2-40B4-BE49-F238E27FC236}">
                <a16:creationId xmlns:a16="http://schemas.microsoft.com/office/drawing/2014/main" id="{ECAEB634-3A26-C94E-AB28-5BC50079FDBE}"/>
              </a:ext>
            </a:extLst>
          </p:cNvPr>
          <p:cNvPicPr>
            <a:picLocks noChangeAspect="1"/>
          </p:cNvPicPr>
          <p:nvPr/>
        </p:nvPicPr>
        <p:blipFill>
          <a:blip r:embed="rId2"/>
          <a:stretch>
            <a:fillRect/>
          </a:stretch>
        </p:blipFill>
        <p:spPr>
          <a:xfrm>
            <a:off x="673308" y="1632857"/>
            <a:ext cx="7971441" cy="4914446"/>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DATA MANIPULATION</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38398" y="1752527"/>
            <a:ext cx="4341973" cy="1712232"/>
          </a:xfrm>
        </p:spPr>
        <p:txBody>
          <a:bodyPr/>
          <a:lstStyle/>
          <a:p>
            <a:pPr marL="0" indent="0" algn="just">
              <a:lnSpc>
                <a:spcPct val="150000"/>
              </a:lnSpc>
              <a:buNone/>
            </a:pPr>
            <a:r>
              <a:rPr lang="en-US" dirty="0"/>
              <a:t>1. Reformatting data frame</a:t>
            </a:r>
          </a:p>
          <a:p>
            <a:pPr marL="0" indent="0" algn="just">
              <a:lnSpc>
                <a:spcPct val="150000"/>
              </a:lnSpc>
              <a:buNone/>
            </a:pPr>
            <a:r>
              <a:rPr lang="en-US" dirty="0"/>
              <a:t>2. Join data frames</a:t>
            </a:r>
            <a:endParaRPr lang="en-US" dirty="0">
              <a:solidFill>
                <a:srgbClr val="C00000"/>
              </a:solidFill>
            </a:endParaRPr>
          </a:p>
        </p:txBody>
      </p:sp>
      <p:pic>
        <p:nvPicPr>
          <p:cNvPr id="6" name="Picture 5">
            <a:extLst>
              <a:ext uri="{FF2B5EF4-FFF2-40B4-BE49-F238E27FC236}">
                <a16:creationId xmlns:a16="http://schemas.microsoft.com/office/drawing/2014/main" id="{D4C205D8-777D-FD4E-86E3-12AF178468D3}"/>
              </a:ext>
            </a:extLst>
          </p:cNvPr>
          <p:cNvPicPr>
            <a:picLocks noChangeAspect="1"/>
          </p:cNvPicPr>
          <p:nvPr/>
        </p:nvPicPr>
        <p:blipFill>
          <a:blip r:embed="rId2"/>
          <a:stretch>
            <a:fillRect/>
          </a:stretch>
        </p:blipFill>
        <p:spPr>
          <a:xfrm>
            <a:off x="587829" y="1752527"/>
            <a:ext cx="5998028" cy="4740348"/>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381000" y="1360714"/>
            <a:ext cx="11125200" cy="3537858"/>
          </a:xfrm>
        </p:spPr>
        <p:txBody>
          <a:bodyPr>
            <a:noAutofit/>
          </a:bodyPr>
          <a:lstStyle/>
          <a:p>
            <a:pPr algn="ctr"/>
            <a:r>
              <a:rPr lang="en-US" sz="8000" dirty="0">
                <a:hlinkClick r:id="rId2"/>
              </a:rPr>
              <a:t>https://bariki.shinyapps.io/shinydashboard/</a:t>
            </a:r>
            <a:endParaRPr lang="en-US" sz="8000" b="1" dirty="0"/>
          </a:p>
        </p:txBody>
      </p:sp>
    </p:spTree>
    <p:extLst>
      <p:ext uri="{BB962C8B-B14F-4D97-AF65-F5344CB8AC3E}">
        <p14:creationId xmlns:p14="http://schemas.microsoft.com/office/powerpoint/2010/main" val="387482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B196A-8FF6-804B-B439-BCECF6E94A1D}"/>
              </a:ext>
            </a:extLst>
          </p:cNvPr>
          <p:cNvSpPr>
            <a:spLocks noGrp="1"/>
          </p:cNvSpPr>
          <p:nvPr>
            <p:ph type="title"/>
          </p:nvPr>
        </p:nvSpPr>
        <p:spPr>
          <a:xfrm>
            <a:off x="838200" y="655057"/>
            <a:ext cx="10515600" cy="1325563"/>
          </a:xfrm>
        </p:spPr>
        <p:txBody>
          <a:bodyPr/>
          <a:lstStyle/>
          <a:p>
            <a:r>
              <a:rPr lang="en-US" b="1" dirty="0"/>
              <a:t>COUNTRIES RESPOND POSITIVE IN LAST 5 YEARS (2013-2017)</a:t>
            </a:r>
          </a:p>
        </p:txBody>
      </p:sp>
      <p:sp>
        <p:nvSpPr>
          <p:cNvPr id="3" name="Content Placeholder 2">
            <a:extLst>
              <a:ext uri="{FF2B5EF4-FFF2-40B4-BE49-F238E27FC236}">
                <a16:creationId xmlns:a16="http://schemas.microsoft.com/office/drawing/2014/main" id="{464D3A19-8649-AF43-A831-53455FF59D46}"/>
              </a:ext>
            </a:extLst>
          </p:cNvPr>
          <p:cNvSpPr>
            <a:spLocks noGrp="1"/>
          </p:cNvSpPr>
          <p:nvPr>
            <p:ph idx="1"/>
          </p:nvPr>
        </p:nvSpPr>
        <p:spPr>
          <a:xfrm>
            <a:off x="5980150" y="2301139"/>
            <a:ext cx="4970348" cy="3196412"/>
          </a:xfrm>
        </p:spPr>
        <p:txBody>
          <a:bodyPr>
            <a:normAutofit/>
          </a:bodyPr>
          <a:lstStyle/>
          <a:p>
            <a:r>
              <a:rPr lang="en-US" dirty="0"/>
              <a:t>CHINA</a:t>
            </a:r>
          </a:p>
          <a:p>
            <a:r>
              <a:rPr lang="en-US" dirty="0"/>
              <a:t>RUSSIA</a:t>
            </a:r>
          </a:p>
          <a:p>
            <a:r>
              <a:rPr lang="en-US" dirty="0"/>
              <a:t>ITALY</a:t>
            </a:r>
          </a:p>
          <a:p>
            <a:r>
              <a:rPr lang="en-US" dirty="0"/>
              <a:t>IRAN</a:t>
            </a:r>
          </a:p>
          <a:p>
            <a:r>
              <a:rPr lang="en-US" dirty="0">
                <a:solidFill>
                  <a:srgbClr val="333333"/>
                </a:solidFill>
                <a:latin typeface="Arial" panose="020B0604020202020204" pitchFamily="34" charset="0"/>
              </a:rPr>
              <a:t>KAZAKHSTAN</a:t>
            </a:r>
          </a:p>
          <a:p>
            <a:r>
              <a:rPr lang="en-US" dirty="0">
                <a:solidFill>
                  <a:srgbClr val="333333"/>
                </a:solidFill>
                <a:latin typeface="Arial" panose="020B0604020202020204" pitchFamily="34" charset="0"/>
              </a:rPr>
              <a:t>ARGENTINA</a:t>
            </a:r>
          </a:p>
        </p:txBody>
      </p:sp>
      <p:pic>
        <p:nvPicPr>
          <p:cNvPr id="4" name="Picture 3">
            <a:extLst>
              <a:ext uri="{FF2B5EF4-FFF2-40B4-BE49-F238E27FC236}">
                <a16:creationId xmlns:a16="http://schemas.microsoft.com/office/drawing/2014/main" id="{DC235772-94CE-A34C-810C-50232D6677A4}"/>
              </a:ext>
            </a:extLst>
          </p:cNvPr>
          <p:cNvPicPr>
            <a:picLocks noChangeAspect="1"/>
          </p:cNvPicPr>
          <p:nvPr/>
        </p:nvPicPr>
        <p:blipFill>
          <a:blip r:embed="rId2"/>
          <a:stretch>
            <a:fillRect/>
          </a:stretch>
        </p:blipFill>
        <p:spPr>
          <a:xfrm>
            <a:off x="954050" y="2312290"/>
            <a:ext cx="4384006" cy="3014004"/>
          </a:xfrm>
          <a:prstGeom prst="rect">
            <a:avLst/>
          </a:prstGeom>
        </p:spPr>
      </p:pic>
    </p:spTree>
    <p:extLst>
      <p:ext uri="{BB962C8B-B14F-4D97-AF65-F5344CB8AC3E}">
        <p14:creationId xmlns:p14="http://schemas.microsoft.com/office/powerpoint/2010/main" val="657150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3755</TotalTime>
  <Words>243</Words>
  <Application>Microsoft Macintosh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World Green House Gases Emission Visualization</vt:lpstr>
      <vt:lpstr>INTRODUCTION</vt:lpstr>
      <vt:lpstr>WHY THIS PROJECT</vt:lpstr>
      <vt:lpstr>DATA SOURCE</vt:lpstr>
      <vt:lpstr>DATA PREVIEW</vt:lpstr>
      <vt:lpstr>DATA PREVIEW</vt:lpstr>
      <vt:lpstr>DATA MANIPULATION</vt:lpstr>
      <vt:lpstr>https://bariki.shinyapps.io/shinydashboard/</vt:lpstr>
      <vt:lpstr>COUNTRIES RESPOND POSITIVE IN LAST 5 YEARS (2013-2017)</vt:lpstr>
      <vt:lpstr>COUNTRIES NOT RESPOND POSITIVE IN LAST 5 YEARS (2013-2017)</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146</cp:revision>
  <cp:lastPrinted>2019-10-16T17:18:20Z</cp:lastPrinted>
  <dcterms:created xsi:type="dcterms:W3CDTF">2019-10-14T23:24:49Z</dcterms:created>
  <dcterms:modified xsi:type="dcterms:W3CDTF">2019-10-29T19:43:06Z</dcterms:modified>
</cp:coreProperties>
</file>